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12"/>
  </p:notesMasterIdLst>
  <p:sldIdLst>
    <p:sldId id="256" r:id="rId2"/>
    <p:sldId id="325" r:id="rId3"/>
    <p:sldId id="289" r:id="rId4"/>
    <p:sldId id="310" r:id="rId5"/>
    <p:sldId id="302" r:id="rId6"/>
    <p:sldId id="321" r:id="rId7"/>
    <p:sldId id="320" r:id="rId8"/>
    <p:sldId id="322" r:id="rId9"/>
    <p:sldId id="323" r:id="rId10"/>
    <p:sldId id="324" r:id="rId1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Rosi" initials="MR" lastIdx="1" clrIdx="0">
    <p:extLst>
      <p:ext uri="{19B8F6BF-5375-455C-9EA6-DF929625EA0E}">
        <p15:presenceInfo xmlns:p15="http://schemas.microsoft.com/office/powerpoint/2012/main" userId="1a8a0a00c92c9a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3F0"/>
    <a:srgbClr val="4828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FFB86-0464-4FDA-B508-E85C2CFC0F38}" v="42" dt="2020-04-24T03:25:32.541"/>
  </p1510:revLst>
</p1510:revInfo>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3742"/>
  </p:normalViewPr>
  <p:slideViewPr>
    <p:cSldViewPr snapToGrid="0">
      <p:cViewPr varScale="1">
        <p:scale>
          <a:sx n="140" d="100"/>
          <a:sy n="140" d="100"/>
        </p:scale>
        <p:origin x="192" y="568"/>
      </p:cViewPr>
      <p:guideLst>
        <p:guide orient="horz" pos="1620"/>
        <p:guide pos="2880"/>
      </p:guideLst>
    </p:cSldViewPr>
  </p:slideViewPr>
  <p:notesTextViewPr>
    <p:cViewPr>
      <p:scale>
        <a:sx n="145" d="100"/>
        <a:sy n="14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9855084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 name="Shape 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478751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00618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012455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76721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933464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Canny: Gaussian noise reduction (5x4), 3x3 </a:t>
            </a:r>
            <a:r>
              <a:rPr lang="en-US" dirty="0" err="1"/>
              <a:t>sobel</a:t>
            </a:r>
            <a:r>
              <a:rPr lang="en-US" dirty="0"/>
              <a:t> operators, non maximum suppression, hysteresis thresholding </a:t>
            </a:r>
            <a:endParaRPr dirty="0"/>
          </a:p>
        </p:txBody>
      </p:sp>
    </p:spTree>
    <p:extLst>
      <p:ext uri="{BB962C8B-B14F-4D97-AF65-F5344CB8AC3E}">
        <p14:creationId xmlns:p14="http://schemas.microsoft.com/office/powerpoint/2010/main" val="133400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 name="Shape 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667739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HEPES: s</a:t>
            </a:r>
            <a:r>
              <a:rPr lang="en-US" sz="1100" b="0" i="0" kern="1200" dirty="0">
                <a:solidFill>
                  <a:schemeClr val="tx1"/>
                </a:solidFill>
                <a:effectLst/>
                <a:latin typeface="+mn-lt"/>
                <a:ea typeface="+mn-ea"/>
                <a:cs typeface="+mn-cs"/>
              </a:rPr>
              <a:t>ulfonic acid buffering agent, Tris: 2-Amino-2-(hydroxymethyl)propane-1,3-dio</a:t>
            </a:r>
            <a:endParaRPr dirty="0"/>
          </a:p>
        </p:txBody>
      </p:sp>
    </p:spTree>
    <p:extLst>
      <p:ext uri="{BB962C8B-B14F-4D97-AF65-F5344CB8AC3E}">
        <p14:creationId xmlns:p14="http://schemas.microsoft.com/office/powerpoint/2010/main" val="146783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771727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872921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135538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205998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2027891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1220222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3051364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378562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178145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2557632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157952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1171582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332494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178534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4001058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EE6356E-8956-49E9-A978-B6388EFAFFA5}" type="slidenum">
              <a:rPr lang="en-US" smtClean="0"/>
              <a:t>‹#›</a:t>
            </a:fld>
            <a:endParaRPr lang="en-US" dirty="0"/>
          </a:p>
        </p:txBody>
      </p:sp>
    </p:spTree>
    <p:extLst>
      <p:ext uri="{BB962C8B-B14F-4D97-AF65-F5344CB8AC3E}">
        <p14:creationId xmlns:p14="http://schemas.microsoft.com/office/powerpoint/2010/main" val="395091971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5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435768" y="2745789"/>
            <a:ext cx="8272463" cy="1790700"/>
          </a:xfrm>
          <a:prstGeom prst="rect">
            <a:avLst/>
          </a:prstGeom>
        </p:spPr>
        <p:txBody>
          <a:bodyPr lIns="91425" tIns="91425" rIns="91425" bIns="91425" anchor="b" anchorCtr="0">
            <a:noAutofit/>
          </a:bodyPr>
          <a:lstStyle/>
          <a:p>
            <a:r>
              <a:rPr lang="en-US" sz="3200" b="1" dirty="0"/>
              <a:t>Title</a:t>
            </a:r>
            <a:br>
              <a:rPr lang="en-US" sz="3200" b="1" dirty="0"/>
            </a:br>
            <a:br>
              <a:rPr lang="en-US" sz="3200" b="1" dirty="0"/>
            </a:br>
            <a:r>
              <a:rPr lang="en-US" sz="2400" b="1" dirty="0"/>
              <a:t>Your Name, Academic Advisor name, Industry advisor name</a:t>
            </a:r>
            <a:br>
              <a:rPr lang="en-US" sz="2400" b="1" dirty="0"/>
            </a:br>
            <a:r>
              <a:rPr lang="en-US" sz="2400" b="1" dirty="0"/>
              <a:t>24 APR 2020</a:t>
            </a:r>
            <a:br>
              <a:rPr lang="en-US" sz="2400" b="1" dirty="0"/>
            </a:br>
            <a:r>
              <a:rPr lang="en-US" sz="2400" b="1" dirty="0"/>
              <a:t>Thesis or Project? </a:t>
            </a:r>
            <a:br>
              <a:rPr lang="en-US" sz="2400" b="1" dirty="0"/>
            </a:br>
            <a:br>
              <a:rPr lang="en-US" sz="3200" b="1" dirty="0"/>
            </a:br>
            <a:r>
              <a:rPr lang="en-US" sz="1200" dirty="0"/>
              <a:t>Submitted in partial fulfillment of the requirement for the degree of </a:t>
            </a:r>
            <a:br>
              <a:rPr lang="en-US" sz="1200" dirty="0"/>
            </a:br>
            <a:r>
              <a:rPr lang="en-US" sz="1200" dirty="0"/>
              <a:t>Master of Science in Electrical and Computer Engineering</a:t>
            </a:r>
            <a:br>
              <a:rPr lang="en-US" sz="800" dirty="0"/>
            </a:br>
            <a:endParaRPr lang="en" sz="800" dirty="0"/>
          </a:p>
        </p:txBody>
      </p:sp>
      <p:pic>
        <p:nvPicPr>
          <p:cNvPr id="26" name="Shape 26"/>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1</a:t>
            </a:fld>
            <a:endParaRPr lang="en-US" dirty="0"/>
          </a:p>
        </p:txBody>
      </p:sp>
      <p:sp>
        <p:nvSpPr>
          <p:cNvPr id="3" name="TextBox 2">
            <a:extLst>
              <a:ext uri="{FF2B5EF4-FFF2-40B4-BE49-F238E27FC236}">
                <a16:creationId xmlns:a16="http://schemas.microsoft.com/office/drawing/2014/main" id="{B5788B15-BCC0-8740-B39C-25C5DB98D279}"/>
              </a:ext>
            </a:extLst>
          </p:cNvPr>
          <p:cNvSpPr txBox="1"/>
          <p:nvPr/>
        </p:nvSpPr>
        <p:spPr>
          <a:xfrm>
            <a:off x="0" y="4825524"/>
            <a:ext cx="2646878" cy="246221"/>
          </a:xfrm>
          <a:prstGeom prst="rect">
            <a:avLst/>
          </a:prstGeom>
          <a:noFill/>
        </p:spPr>
        <p:txBody>
          <a:bodyPr wrap="none" rtlCol="0">
            <a:spAutoFit/>
          </a:bodyPr>
          <a:lstStyle/>
          <a:p>
            <a:r>
              <a:rPr lang="en-US" sz="1000" dirty="0">
                <a:solidFill>
                  <a:schemeClr val="bg1">
                    <a:lumMod val="65000"/>
                  </a:schemeClr>
                </a:solidFill>
              </a:rPr>
              <a:t>Electrical and Computer Engineering (ECE)</a:t>
            </a:r>
          </a:p>
        </p:txBody>
      </p:sp>
      <p:sp>
        <p:nvSpPr>
          <p:cNvPr id="8" name="TextBox 7">
            <a:extLst>
              <a:ext uri="{FF2B5EF4-FFF2-40B4-BE49-F238E27FC236}">
                <a16:creationId xmlns:a16="http://schemas.microsoft.com/office/drawing/2014/main" id="{E016D952-8F5D-694B-B7FA-9E2B52098BF8}"/>
              </a:ext>
            </a:extLst>
          </p:cNvPr>
          <p:cNvSpPr txBox="1"/>
          <p:nvPr/>
        </p:nvSpPr>
        <p:spPr>
          <a:xfrm>
            <a:off x="2870019" y="376178"/>
            <a:ext cx="6126998" cy="461665"/>
          </a:xfrm>
          <a:prstGeom prst="rect">
            <a:avLst/>
          </a:prstGeom>
          <a:noFill/>
        </p:spPr>
        <p:txBody>
          <a:bodyPr wrap="none" rtlCol="0">
            <a:spAutoFit/>
          </a:bodyPr>
          <a:lstStyle/>
          <a:p>
            <a:r>
              <a:rPr lang="en-US" sz="2400" dirty="0">
                <a:solidFill>
                  <a:schemeClr val="bg1"/>
                </a:solidFill>
              </a:rPr>
              <a:t>Electrical and Computer Engineering (ECE)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3" name="Shape 33"/>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10</a:t>
            </a:fld>
            <a:endParaRPr lang="en-US" dirty="0"/>
          </a:p>
        </p:txBody>
      </p:sp>
      <p:sp>
        <p:nvSpPr>
          <p:cNvPr id="7" name="TextBox 6">
            <a:extLst>
              <a:ext uri="{FF2B5EF4-FFF2-40B4-BE49-F238E27FC236}">
                <a16:creationId xmlns:a16="http://schemas.microsoft.com/office/drawing/2014/main" id="{8E1B82A3-80C5-4064-A0C8-0D1E107DC00B}"/>
              </a:ext>
            </a:extLst>
          </p:cNvPr>
          <p:cNvSpPr txBox="1"/>
          <p:nvPr/>
        </p:nvSpPr>
        <p:spPr>
          <a:xfrm>
            <a:off x="3556000" y="2275114"/>
            <a:ext cx="2032000" cy="523220"/>
          </a:xfrm>
          <a:prstGeom prst="rect">
            <a:avLst/>
          </a:prstGeom>
          <a:noFill/>
        </p:spPr>
        <p:txBody>
          <a:bodyPr wrap="square" rtlCol="0">
            <a:spAutoFit/>
          </a:bodyPr>
          <a:lstStyle/>
          <a:p>
            <a:r>
              <a:rPr lang="en-US" sz="2800" dirty="0"/>
              <a:t>Questions?</a:t>
            </a:r>
          </a:p>
        </p:txBody>
      </p:sp>
      <p:sp>
        <p:nvSpPr>
          <p:cNvPr id="6" name="TextBox 5">
            <a:extLst>
              <a:ext uri="{FF2B5EF4-FFF2-40B4-BE49-F238E27FC236}">
                <a16:creationId xmlns:a16="http://schemas.microsoft.com/office/drawing/2014/main" id="{0C96B230-7966-FD48-A27A-8365E68AE083}"/>
              </a:ext>
            </a:extLst>
          </p:cNvPr>
          <p:cNvSpPr txBox="1"/>
          <p:nvPr/>
        </p:nvSpPr>
        <p:spPr>
          <a:xfrm>
            <a:off x="2870019" y="376178"/>
            <a:ext cx="6126998" cy="461665"/>
          </a:xfrm>
          <a:prstGeom prst="rect">
            <a:avLst/>
          </a:prstGeom>
          <a:noFill/>
        </p:spPr>
        <p:txBody>
          <a:bodyPr wrap="none" rtlCol="0">
            <a:spAutoFit/>
          </a:bodyPr>
          <a:lstStyle/>
          <a:p>
            <a:r>
              <a:rPr lang="en-US" sz="2400" dirty="0">
                <a:solidFill>
                  <a:schemeClr val="bg1"/>
                </a:solidFill>
              </a:rPr>
              <a:t>Electrical and Computer Engineering (ECE)</a:t>
            </a:r>
          </a:p>
        </p:txBody>
      </p:sp>
    </p:spTree>
    <p:extLst>
      <p:ext uri="{BB962C8B-B14F-4D97-AF65-F5344CB8AC3E}">
        <p14:creationId xmlns:p14="http://schemas.microsoft.com/office/powerpoint/2010/main" val="2279544050"/>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3" name="Shape 33"/>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2</a:t>
            </a:fld>
            <a:endParaRPr lang="en-US" dirty="0"/>
          </a:p>
        </p:txBody>
      </p:sp>
      <p:sp>
        <p:nvSpPr>
          <p:cNvPr id="31" name="Shape 31"/>
          <p:cNvSpPr txBox="1">
            <a:spLocks noGrp="1"/>
          </p:cNvSpPr>
          <p:nvPr>
            <p:ph type="title"/>
          </p:nvPr>
        </p:nvSpPr>
        <p:spPr>
          <a:xfrm>
            <a:off x="2810914" y="0"/>
            <a:ext cx="5871600" cy="857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25" tIns="91425" rIns="91425" bIns="91425" anchor="b" anchorCtr="0">
            <a:noAutofit/>
          </a:bodyPr>
          <a:lstStyle/>
          <a:p>
            <a:pPr algn="r">
              <a:spcBef>
                <a:spcPts val="0"/>
              </a:spcBef>
              <a:buNone/>
            </a:pPr>
            <a:r>
              <a:rPr lang="en-US" sz="3600" dirty="0">
                <a:solidFill>
                  <a:schemeClr val="bg1"/>
                </a:solidFill>
              </a:rPr>
              <a:t>Overview</a:t>
            </a:r>
            <a:endParaRPr lang="en" sz="3600" dirty="0">
              <a:solidFill>
                <a:schemeClr val="bg1"/>
              </a:solidFill>
            </a:endParaRPr>
          </a:p>
        </p:txBody>
      </p:sp>
      <p:sp>
        <p:nvSpPr>
          <p:cNvPr id="8" name="TextBox 7">
            <a:extLst>
              <a:ext uri="{FF2B5EF4-FFF2-40B4-BE49-F238E27FC236}">
                <a16:creationId xmlns:a16="http://schemas.microsoft.com/office/drawing/2014/main" id="{2671A02D-576F-F349-9633-897708B08E45}"/>
              </a:ext>
            </a:extLst>
          </p:cNvPr>
          <p:cNvSpPr txBox="1"/>
          <p:nvPr/>
        </p:nvSpPr>
        <p:spPr>
          <a:xfrm>
            <a:off x="0" y="4825524"/>
            <a:ext cx="2646878" cy="246221"/>
          </a:xfrm>
          <a:prstGeom prst="rect">
            <a:avLst/>
          </a:prstGeom>
          <a:noFill/>
        </p:spPr>
        <p:txBody>
          <a:bodyPr wrap="none" rtlCol="0">
            <a:spAutoFit/>
          </a:bodyPr>
          <a:lstStyle/>
          <a:p>
            <a:r>
              <a:rPr lang="en-US" sz="1000" dirty="0">
                <a:solidFill>
                  <a:schemeClr val="bg1">
                    <a:lumMod val="65000"/>
                  </a:schemeClr>
                </a:solidFill>
              </a:rPr>
              <a:t>Electrical and Computer Engineering (ECE)</a:t>
            </a:r>
          </a:p>
        </p:txBody>
      </p:sp>
      <p:sp>
        <p:nvSpPr>
          <p:cNvPr id="10" name="Content Placeholder 2">
            <a:extLst>
              <a:ext uri="{FF2B5EF4-FFF2-40B4-BE49-F238E27FC236}">
                <a16:creationId xmlns:a16="http://schemas.microsoft.com/office/drawing/2014/main" id="{5E5064DC-F6C8-4D42-A78E-1338DBAB6E82}"/>
              </a:ext>
            </a:extLst>
          </p:cNvPr>
          <p:cNvSpPr txBox="1">
            <a:spLocks/>
          </p:cNvSpPr>
          <p:nvPr/>
        </p:nvSpPr>
        <p:spPr>
          <a:xfrm>
            <a:off x="509778" y="1168506"/>
            <a:ext cx="8005572" cy="3780128"/>
          </a:xfrm>
          <a:prstGeom prst="rect">
            <a:avLst/>
          </a:prstGeom>
        </p:spPr>
        <p:txBody>
          <a:bodyPr vert="horz" lIns="91425" tIns="91425" rIns="91425" bIns="91425" rtlCol="0" anchor="t" anchorCtr="0">
            <a:normAutofit fontScale="70000" lnSpcReduction="20000"/>
          </a:bodyPr>
          <a:lstStyle>
            <a:lvl1pPr marL="22860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r>
              <a:rPr lang="en-US" dirty="0"/>
              <a:t>Make sure you include the following: </a:t>
            </a:r>
          </a:p>
          <a:p>
            <a:pPr lvl="1"/>
            <a:r>
              <a:rPr lang="en-US" dirty="0"/>
              <a:t>Background </a:t>
            </a:r>
          </a:p>
          <a:p>
            <a:pPr lvl="2"/>
            <a:r>
              <a:rPr lang="en-US" dirty="0"/>
              <a:t>Why is this project interesting? </a:t>
            </a:r>
          </a:p>
          <a:p>
            <a:pPr lvl="1"/>
            <a:r>
              <a:rPr lang="en-US" dirty="0"/>
              <a:t>Existing work – with citation  </a:t>
            </a:r>
          </a:p>
          <a:p>
            <a:pPr lvl="1"/>
            <a:r>
              <a:rPr lang="en-US" dirty="0"/>
              <a:t>Purpose or the project </a:t>
            </a:r>
          </a:p>
          <a:p>
            <a:pPr lvl="1"/>
            <a:r>
              <a:rPr lang="en-US" dirty="0"/>
              <a:t>Setup</a:t>
            </a:r>
          </a:p>
          <a:p>
            <a:pPr lvl="2"/>
            <a:r>
              <a:rPr lang="en-US" dirty="0"/>
              <a:t>How do you achieve the project (hardware, software)</a:t>
            </a:r>
          </a:p>
          <a:p>
            <a:pPr lvl="1"/>
            <a:r>
              <a:rPr lang="en-US" dirty="0"/>
              <a:t>Results </a:t>
            </a:r>
          </a:p>
          <a:p>
            <a:pPr lvl="2"/>
            <a:r>
              <a:rPr lang="en-US" dirty="0"/>
              <a:t>How did you achieve the results – explain </a:t>
            </a:r>
          </a:p>
          <a:p>
            <a:pPr lvl="2"/>
            <a:r>
              <a:rPr lang="en-US" dirty="0"/>
              <a:t>What are the results – clearly show </a:t>
            </a:r>
          </a:p>
          <a:p>
            <a:pPr lvl="2"/>
            <a:r>
              <a:rPr lang="en-US" dirty="0"/>
              <a:t>Conclusion of the results</a:t>
            </a:r>
          </a:p>
          <a:p>
            <a:pPr lvl="2"/>
            <a:r>
              <a:rPr lang="en-US" dirty="0"/>
              <a:t>How are your results different from other researchers? </a:t>
            </a:r>
          </a:p>
          <a:p>
            <a:pPr lvl="1"/>
            <a:r>
              <a:rPr lang="en-US" dirty="0"/>
              <a:t>Final contributions </a:t>
            </a:r>
          </a:p>
          <a:p>
            <a:pPr lvl="2"/>
            <a:r>
              <a:rPr lang="en-US" dirty="0"/>
              <a:t>What are the contributions of this project? </a:t>
            </a:r>
          </a:p>
          <a:p>
            <a:pPr lvl="1"/>
            <a:r>
              <a:rPr lang="en-US" dirty="0"/>
              <a:t>Your publications and grants related to this project </a:t>
            </a:r>
          </a:p>
          <a:p>
            <a:pPr lvl="1"/>
            <a:r>
              <a:rPr lang="en-US" dirty="0"/>
              <a:t>Future works </a:t>
            </a:r>
          </a:p>
          <a:p>
            <a:pPr lvl="2"/>
            <a:r>
              <a:rPr lang="en-US" dirty="0"/>
              <a:t>What can be added to this project </a:t>
            </a:r>
          </a:p>
          <a:p>
            <a:pPr lvl="1"/>
            <a:r>
              <a:rPr lang="en-US" dirty="0"/>
              <a:t>References </a:t>
            </a:r>
          </a:p>
          <a:p>
            <a:pPr lvl="2"/>
            <a:r>
              <a:rPr lang="en-US" dirty="0"/>
              <a:t>Follow IEEE format </a:t>
            </a:r>
          </a:p>
          <a:p>
            <a:pPr lvl="1"/>
            <a:r>
              <a:rPr lang="en-US" dirty="0"/>
              <a:t>Acknowledgments </a:t>
            </a:r>
          </a:p>
        </p:txBody>
      </p:sp>
    </p:spTree>
    <p:extLst>
      <p:ext uri="{BB962C8B-B14F-4D97-AF65-F5344CB8AC3E}">
        <p14:creationId xmlns:p14="http://schemas.microsoft.com/office/powerpoint/2010/main" val="2541539184"/>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2" name="Shape 32"/>
          <p:cNvSpPr txBox="1">
            <a:spLocks noGrp="1"/>
          </p:cNvSpPr>
          <p:nvPr>
            <p:ph type="body" idx="1"/>
          </p:nvPr>
        </p:nvSpPr>
        <p:spPr>
          <a:xfrm>
            <a:off x="647701" y="1193121"/>
            <a:ext cx="7848598" cy="844505"/>
          </a:xfrm>
          <a:prstGeom prst="rect">
            <a:avLst/>
          </a:prstGeom>
        </p:spPr>
        <p:txBody>
          <a:bodyPr lIns="91425" tIns="91425" rIns="91425" bIns="91425" anchor="t" anchorCtr="0">
            <a:noAutofit/>
          </a:bodyPr>
          <a:lstStyle/>
          <a:p>
            <a:pPr marL="114300" indent="0">
              <a:buClr>
                <a:schemeClr val="dk1"/>
              </a:buClr>
              <a:buSzPct val="100000"/>
              <a:buNone/>
            </a:pPr>
            <a:r>
              <a:rPr lang="en-US" sz="1400" dirty="0"/>
              <a:t>Background</a:t>
            </a:r>
            <a:endParaRPr lang="en" sz="1600" dirty="0"/>
          </a:p>
        </p:txBody>
      </p:sp>
      <p:pic>
        <p:nvPicPr>
          <p:cNvPr id="33" name="Shape 33"/>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3</a:t>
            </a:fld>
            <a:endParaRPr lang="en-US" dirty="0"/>
          </a:p>
        </p:txBody>
      </p:sp>
      <p:sp>
        <p:nvSpPr>
          <p:cNvPr id="31" name="Shape 31"/>
          <p:cNvSpPr txBox="1">
            <a:spLocks noGrp="1"/>
          </p:cNvSpPr>
          <p:nvPr>
            <p:ph type="title"/>
          </p:nvPr>
        </p:nvSpPr>
        <p:spPr>
          <a:xfrm>
            <a:off x="2810914" y="0"/>
            <a:ext cx="5871600" cy="857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25" tIns="91425" rIns="91425" bIns="91425" anchor="b" anchorCtr="0">
            <a:noAutofit/>
          </a:bodyPr>
          <a:lstStyle/>
          <a:p>
            <a:pPr algn="r">
              <a:spcBef>
                <a:spcPts val="0"/>
              </a:spcBef>
              <a:buNone/>
            </a:pPr>
            <a:r>
              <a:rPr lang="en-US" sz="3600" dirty="0">
                <a:solidFill>
                  <a:schemeClr val="bg1"/>
                </a:solidFill>
              </a:rPr>
              <a:t>Background</a:t>
            </a:r>
            <a:endParaRPr lang="en" sz="3600" dirty="0">
              <a:solidFill>
                <a:schemeClr val="bg1"/>
              </a:solidFill>
            </a:endParaRPr>
          </a:p>
        </p:txBody>
      </p:sp>
      <p:sp>
        <p:nvSpPr>
          <p:cNvPr id="3" name="TextBox 2">
            <a:extLst>
              <a:ext uri="{FF2B5EF4-FFF2-40B4-BE49-F238E27FC236}">
                <a16:creationId xmlns:a16="http://schemas.microsoft.com/office/drawing/2014/main" id="{E6B7B429-D326-472F-9D4D-06D79AEEEEF6}"/>
              </a:ext>
            </a:extLst>
          </p:cNvPr>
          <p:cNvSpPr txBox="1"/>
          <p:nvPr/>
        </p:nvSpPr>
        <p:spPr>
          <a:xfrm>
            <a:off x="2300514" y="4904581"/>
            <a:ext cx="4542972" cy="215444"/>
          </a:xfrm>
          <a:prstGeom prst="rect">
            <a:avLst/>
          </a:prstGeom>
          <a:noFill/>
        </p:spPr>
        <p:txBody>
          <a:bodyPr wrap="square" rtlCol="0">
            <a:spAutoFit/>
          </a:bodyPr>
          <a:lstStyle/>
          <a:p>
            <a:r>
              <a:rPr lang="en-US" sz="800" i="1" dirty="0">
                <a:solidFill>
                  <a:schemeClr val="dk1"/>
                </a:solidFill>
                <a:latin typeface="Palatino Linotype"/>
                <a:ea typeface="Palatino Linotype"/>
                <a:cs typeface="Palatino Linotype"/>
                <a:sym typeface="Palatino Linotype"/>
              </a:rPr>
              <a:t>Credit: Synchrotron X-ray </a:t>
            </a:r>
            <a:r>
              <a:rPr lang="en-US" sz="800" i="1" dirty="0" err="1">
                <a:solidFill>
                  <a:schemeClr val="dk1"/>
                </a:solidFill>
                <a:latin typeface="Palatino Linotype"/>
                <a:ea typeface="Palatino Linotype"/>
                <a:cs typeface="Palatino Linotype"/>
                <a:sym typeface="Palatino Linotype"/>
              </a:rPr>
              <a:t>footprinting</a:t>
            </a:r>
            <a:r>
              <a:rPr lang="en-US" sz="800" i="1" dirty="0">
                <a:solidFill>
                  <a:schemeClr val="dk1"/>
                </a:solidFill>
                <a:latin typeface="Palatino Linotype"/>
                <a:ea typeface="Palatino Linotype"/>
                <a:cs typeface="Palatino Linotype"/>
                <a:sym typeface="Palatino Linotype"/>
              </a:rPr>
              <a:t> as a method to visualize water in proteins, Gupta et. al., 2016</a:t>
            </a:r>
            <a:endParaRPr lang="en-US" sz="800" dirty="0"/>
          </a:p>
        </p:txBody>
      </p:sp>
      <p:pic>
        <p:nvPicPr>
          <p:cNvPr id="4" name="Picture 3">
            <a:extLst>
              <a:ext uri="{FF2B5EF4-FFF2-40B4-BE49-F238E27FC236}">
                <a16:creationId xmlns:a16="http://schemas.microsoft.com/office/drawing/2014/main" id="{53FF8F1F-E3B8-40F6-9540-8EC403DD0A7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307822" y="2656368"/>
            <a:ext cx="2701383" cy="2341419"/>
          </a:xfrm>
          <a:prstGeom prst="rect">
            <a:avLst/>
          </a:prstGeom>
        </p:spPr>
      </p:pic>
      <p:pic>
        <p:nvPicPr>
          <p:cNvPr id="5" name="Picture 4">
            <a:extLst>
              <a:ext uri="{FF2B5EF4-FFF2-40B4-BE49-F238E27FC236}">
                <a16:creationId xmlns:a16="http://schemas.microsoft.com/office/drawing/2014/main" id="{8171F88B-BD61-4975-8011-6F1CE4CF613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483641" y="1926826"/>
            <a:ext cx="3835400" cy="3176497"/>
          </a:xfrm>
          <a:prstGeom prst="rect">
            <a:avLst/>
          </a:prstGeom>
        </p:spPr>
      </p:pic>
      <p:sp>
        <p:nvSpPr>
          <p:cNvPr id="7" name="Rectangle 6">
            <a:extLst>
              <a:ext uri="{FF2B5EF4-FFF2-40B4-BE49-F238E27FC236}">
                <a16:creationId xmlns:a16="http://schemas.microsoft.com/office/drawing/2014/main" id="{97A54615-D959-4A5B-9D59-B02F56542F7F}"/>
              </a:ext>
            </a:extLst>
          </p:cNvPr>
          <p:cNvSpPr/>
          <p:nvPr/>
        </p:nvSpPr>
        <p:spPr>
          <a:xfrm>
            <a:off x="1244600" y="2571750"/>
            <a:ext cx="330200" cy="273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4DA434-4E9A-4B26-BCA9-A99513C4CD4D}"/>
              </a:ext>
            </a:extLst>
          </p:cNvPr>
          <p:cNvSpPr/>
          <p:nvPr/>
        </p:nvSpPr>
        <p:spPr>
          <a:xfrm>
            <a:off x="4811486" y="2069969"/>
            <a:ext cx="330200" cy="273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484205"/>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3" name="Shape 33"/>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4</a:t>
            </a:fld>
            <a:endParaRPr lang="en-US" dirty="0"/>
          </a:p>
        </p:txBody>
      </p:sp>
      <p:sp>
        <p:nvSpPr>
          <p:cNvPr id="31" name="Shape 31"/>
          <p:cNvSpPr txBox="1">
            <a:spLocks noGrp="1"/>
          </p:cNvSpPr>
          <p:nvPr>
            <p:ph type="title"/>
          </p:nvPr>
        </p:nvSpPr>
        <p:spPr>
          <a:xfrm>
            <a:off x="2810914" y="0"/>
            <a:ext cx="5871600" cy="857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25" tIns="91425" rIns="91425" bIns="91425" anchor="b" anchorCtr="0">
            <a:noAutofit/>
          </a:bodyPr>
          <a:lstStyle/>
          <a:p>
            <a:pPr algn="r">
              <a:spcBef>
                <a:spcPts val="0"/>
              </a:spcBef>
              <a:buNone/>
            </a:pPr>
            <a:r>
              <a:rPr lang="en-US" sz="3600" dirty="0">
                <a:solidFill>
                  <a:schemeClr val="bg1"/>
                </a:solidFill>
              </a:rPr>
              <a:t>Results</a:t>
            </a:r>
            <a:endParaRPr lang="en" sz="3600" dirty="0">
              <a:solidFill>
                <a:schemeClr val="bg1"/>
              </a:solidFill>
            </a:endParaRPr>
          </a:p>
        </p:txBody>
      </p:sp>
      <p:sp>
        <p:nvSpPr>
          <p:cNvPr id="36" name="Google Shape;148;p1">
            <a:extLst>
              <a:ext uri="{FF2B5EF4-FFF2-40B4-BE49-F238E27FC236}">
                <a16:creationId xmlns:a16="http://schemas.microsoft.com/office/drawing/2014/main" id="{E0B0A6CB-4F15-4C31-ACE1-B1F78ACB8A1B}"/>
              </a:ext>
            </a:extLst>
          </p:cNvPr>
          <p:cNvSpPr txBox="1"/>
          <p:nvPr/>
        </p:nvSpPr>
        <p:spPr>
          <a:xfrm>
            <a:off x="1464334" y="1215315"/>
            <a:ext cx="6348489" cy="648856"/>
          </a:xfrm>
          <a:prstGeom prst="rect">
            <a:avLst/>
          </a:prstGeom>
          <a:noFill/>
          <a:ln>
            <a:noFill/>
          </a:ln>
        </p:spPr>
        <p:txBody>
          <a:bodyPr spcFirstLastPara="1" wrap="square" lIns="91425" tIns="45700" rIns="91425" bIns="45700" anchor="t" anchorCtr="0">
            <a:spAutoFit/>
          </a:bodyPr>
          <a:lstStyle/>
          <a:p>
            <a:pPr lvl="0" algn="ctr">
              <a:buClr>
                <a:schemeClr val="dk1"/>
              </a:buClr>
              <a:buSzPts val="3400"/>
            </a:pPr>
            <a:r>
              <a:rPr lang="en-US" sz="1200" dirty="0">
                <a:solidFill>
                  <a:schemeClr val="dk1"/>
                </a:solidFill>
                <a:latin typeface="Palatino Linotype"/>
                <a:sym typeface="Palatino Linotype"/>
              </a:rPr>
              <a:t>PMT vs Fluorometer comparison:</a:t>
            </a:r>
          </a:p>
          <a:p>
            <a:pPr lvl="0" algn="just">
              <a:buClr>
                <a:schemeClr val="dk1"/>
              </a:buClr>
              <a:buSzPts val="3400"/>
            </a:pPr>
            <a:r>
              <a:rPr lang="en-US" sz="1200" dirty="0">
                <a:solidFill>
                  <a:schemeClr val="dk1"/>
                </a:solidFill>
                <a:latin typeface="Palatino Linotype"/>
                <a:sym typeface="Palatino Linotype"/>
              </a:rPr>
              <a:t>Regression models indicate that a difference of &lt;  4 x 10</a:t>
            </a:r>
            <a:r>
              <a:rPr lang="en-US" sz="1200" baseline="30000" dirty="0">
                <a:solidFill>
                  <a:schemeClr val="dk1"/>
                </a:solidFill>
                <a:latin typeface="Palatino Linotype"/>
                <a:sym typeface="Palatino Linotype"/>
              </a:rPr>
              <a:t>-2</a:t>
            </a:r>
            <a:r>
              <a:rPr lang="en-US" sz="1200" dirty="0">
                <a:solidFill>
                  <a:schemeClr val="dk1"/>
                </a:solidFill>
                <a:latin typeface="Palatino Linotype"/>
                <a:sym typeface="Palatino Linotype"/>
              </a:rPr>
              <a:t> is achieved when comparing PMT and fluorometer measurements. </a:t>
            </a:r>
          </a:p>
        </p:txBody>
      </p:sp>
      <p:pic>
        <p:nvPicPr>
          <p:cNvPr id="39" name="Picture 38" descr="A close up of a map&#10;&#10;Description automatically generated">
            <a:extLst>
              <a:ext uri="{FF2B5EF4-FFF2-40B4-BE49-F238E27FC236}">
                <a16:creationId xmlns:a16="http://schemas.microsoft.com/office/drawing/2014/main" id="{36DA05A4-9453-498C-9DD5-63A538358E1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72000" y="1864171"/>
            <a:ext cx="4008721" cy="3006541"/>
          </a:xfrm>
          <a:prstGeom prst="rect">
            <a:avLst/>
          </a:prstGeom>
        </p:spPr>
      </p:pic>
      <p:pic>
        <p:nvPicPr>
          <p:cNvPr id="40" name="Picture 39" descr="A close up of a map&#10;&#10;Description automatically generated">
            <a:extLst>
              <a:ext uri="{FF2B5EF4-FFF2-40B4-BE49-F238E27FC236}">
                <a16:creationId xmlns:a16="http://schemas.microsoft.com/office/drawing/2014/main" id="{A47E0C9E-DD29-4DE0-883A-6A27A6F5C26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36258" y="1864170"/>
            <a:ext cx="4008721" cy="3006541"/>
          </a:xfrm>
          <a:prstGeom prst="rect">
            <a:avLst/>
          </a:prstGeom>
        </p:spPr>
      </p:pic>
      <p:sp>
        <p:nvSpPr>
          <p:cNvPr id="8" name="TextBox 7">
            <a:extLst>
              <a:ext uri="{FF2B5EF4-FFF2-40B4-BE49-F238E27FC236}">
                <a16:creationId xmlns:a16="http://schemas.microsoft.com/office/drawing/2014/main" id="{2671A02D-576F-F349-9633-897708B08E45}"/>
              </a:ext>
            </a:extLst>
          </p:cNvPr>
          <p:cNvSpPr txBox="1"/>
          <p:nvPr/>
        </p:nvSpPr>
        <p:spPr>
          <a:xfrm>
            <a:off x="0" y="4825524"/>
            <a:ext cx="2646878" cy="246221"/>
          </a:xfrm>
          <a:prstGeom prst="rect">
            <a:avLst/>
          </a:prstGeom>
          <a:noFill/>
        </p:spPr>
        <p:txBody>
          <a:bodyPr wrap="none" rtlCol="0">
            <a:spAutoFit/>
          </a:bodyPr>
          <a:lstStyle/>
          <a:p>
            <a:r>
              <a:rPr lang="en-US" sz="1000" dirty="0">
                <a:solidFill>
                  <a:schemeClr val="bg1">
                    <a:lumMod val="65000"/>
                  </a:schemeClr>
                </a:solidFill>
              </a:rPr>
              <a:t>Electrical and Computer Engineering (ECE)</a:t>
            </a:r>
          </a:p>
        </p:txBody>
      </p:sp>
    </p:spTree>
    <p:extLst>
      <p:ext uri="{BB962C8B-B14F-4D97-AF65-F5344CB8AC3E}">
        <p14:creationId xmlns:p14="http://schemas.microsoft.com/office/powerpoint/2010/main" val="942025262"/>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3" name="Shape 33"/>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5</a:t>
            </a:fld>
            <a:endParaRPr lang="en-US" dirty="0"/>
          </a:p>
        </p:txBody>
      </p:sp>
      <p:sp>
        <p:nvSpPr>
          <p:cNvPr id="31" name="Shape 31"/>
          <p:cNvSpPr txBox="1">
            <a:spLocks noGrp="1"/>
          </p:cNvSpPr>
          <p:nvPr>
            <p:ph type="title"/>
          </p:nvPr>
        </p:nvSpPr>
        <p:spPr>
          <a:xfrm>
            <a:off x="2810914" y="0"/>
            <a:ext cx="5871600" cy="857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25" tIns="91425" rIns="91425" bIns="91425" anchor="b" anchorCtr="0">
            <a:noAutofit/>
          </a:bodyPr>
          <a:lstStyle/>
          <a:p>
            <a:pPr algn="r">
              <a:spcBef>
                <a:spcPts val="0"/>
              </a:spcBef>
              <a:buNone/>
            </a:pPr>
            <a:r>
              <a:rPr lang="en-US" sz="3600" dirty="0">
                <a:solidFill>
                  <a:schemeClr val="bg1"/>
                </a:solidFill>
              </a:rPr>
              <a:t>Jet Center</a:t>
            </a:r>
            <a:endParaRPr lang="en" sz="3600" dirty="0">
              <a:solidFill>
                <a:schemeClr val="bg1"/>
              </a:solidFill>
            </a:endParaRPr>
          </a:p>
        </p:txBody>
      </p:sp>
      <p:pic>
        <p:nvPicPr>
          <p:cNvPr id="15" name="Picture 14">
            <a:extLst>
              <a:ext uri="{FF2B5EF4-FFF2-40B4-BE49-F238E27FC236}">
                <a16:creationId xmlns:a16="http://schemas.microsoft.com/office/drawing/2014/main" id="{0E647F54-57CB-4590-9542-DF021BC6741F}"/>
              </a:ext>
            </a:extLst>
          </p:cNvPr>
          <p:cNvPicPr/>
          <p:nvPr/>
        </p:nvPicPr>
        <p:blipFill>
          <a:blip r:embed="rId4"/>
          <a:stretch>
            <a:fillRect/>
          </a:stretch>
        </p:blipFill>
        <p:spPr>
          <a:xfrm>
            <a:off x="0" y="3121660"/>
            <a:ext cx="5486400" cy="2021840"/>
          </a:xfrm>
          <a:prstGeom prst="rect">
            <a:avLst/>
          </a:prstGeom>
        </p:spPr>
      </p:pic>
      <p:sp>
        <p:nvSpPr>
          <p:cNvPr id="16" name="TextBox 15">
            <a:extLst>
              <a:ext uri="{FF2B5EF4-FFF2-40B4-BE49-F238E27FC236}">
                <a16:creationId xmlns:a16="http://schemas.microsoft.com/office/drawing/2014/main" id="{9DCA0B08-6166-4C52-A12A-917911B3C651}"/>
              </a:ext>
            </a:extLst>
          </p:cNvPr>
          <p:cNvSpPr txBox="1"/>
          <p:nvPr/>
        </p:nvSpPr>
        <p:spPr>
          <a:xfrm>
            <a:off x="6144079" y="1016218"/>
            <a:ext cx="2685142" cy="1384995"/>
          </a:xfrm>
          <a:prstGeom prst="rect">
            <a:avLst/>
          </a:prstGeom>
          <a:noFill/>
        </p:spPr>
        <p:txBody>
          <a:bodyPr wrap="square" rtlCol="0">
            <a:spAutoFit/>
          </a:bodyPr>
          <a:lstStyle/>
          <a:p>
            <a:pPr marL="342900" indent="-342900">
              <a:buAutoNum type="alphaUcParenR"/>
            </a:pPr>
            <a:r>
              <a:rPr lang="en-US" sz="1200" dirty="0"/>
              <a:t>Original jet image</a:t>
            </a:r>
          </a:p>
          <a:p>
            <a:pPr marL="342900" indent="-342900">
              <a:buAutoNum type="alphaUcParenR"/>
            </a:pPr>
            <a:endParaRPr lang="en-US" sz="1200" dirty="0"/>
          </a:p>
          <a:p>
            <a:pPr marL="342900" indent="-342900">
              <a:buAutoNum type="alphaUcParenR"/>
            </a:pPr>
            <a:r>
              <a:rPr lang="en-US" sz="1200" dirty="0"/>
              <a:t>Threshold image</a:t>
            </a:r>
          </a:p>
          <a:p>
            <a:pPr marL="342900" indent="-342900">
              <a:buAutoNum type="alphaUcParenR"/>
            </a:pPr>
            <a:endParaRPr lang="en-US" sz="1200" dirty="0"/>
          </a:p>
          <a:p>
            <a:pPr marL="342900" indent="-342900">
              <a:buAutoNum type="alphaUcParenR"/>
            </a:pPr>
            <a:r>
              <a:rPr lang="en-US" sz="1200" dirty="0"/>
              <a:t>Canny edge algorithm</a:t>
            </a:r>
          </a:p>
          <a:p>
            <a:pPr marL="342900" indent="-342900">
              <a:buAutoNum type="alphaUcParenR"/>
            </a:pPr>
            <a:endParaRPr lang="en-US" sz="1200" dirty="0"/>
          </a:p>
          <a:p>
            <a:pPr marL="342900" indent="-342900">
              <a:buAutoNum type="alphaUcParenR"/>
            </a:pPr>
            <a:r>
              <a:rPr lang="en-US" sz="1200" dirty="0"/>
              <a:t>Probabilistic Hough Transform</a:t>
            </a:r>
          </a:p>
        </p:txBody>
      </p:sp>
      <p:pic>
        <p:nvPicPr>
          <p:cNvPr id="17" name="Picture 16">
            <a:extLst>
              <a:ext uri="{FF2B5EF4-FFF2-40B4-BE49-F238E27FC236}">
                <a16:creationId xmlns:a16="http://schemas.microsoft.com/office/drawing/2014/main" id="{C1E78B65-D080-410D-8CA8-8E05CB3CE683}"/>
              </a:ext>
            </a:extLst>
          </p:cNvPr>
          <p:cNvPicPr/>
          <p:nvPr/>
        </p:nvPicPr>
        <p:blipFill>
          <a:blip r:embed="rId5"/>
          <a:stretch>
            <a:fillRect/>
          </a:stretch>
        </p:blipFill>
        <p:spPr>
          <a:xfrm>
            <a:off x="0" y="1056640"/>
            <a:ext cx="5486400" cy="2065020"/>
          </a:xfrm>
          <a:prstGeom prst="rect">
            <a:avLst/>
          </a:prstGeom>
        </p:spPr>
      </p:pic>
      <p:pic>
        <p:nvPicPr>
          <p:cNvPr id="18" name="Picture 17">
            <a:extLst>
              <a:ext uri="{FF2B5EF4-FFF2-40B4-BE49-F238E27FC236}">
                <a16:creationId xmlns:a16="http://schemas.microsoft.com/office/drawing/2014/main" id="{AFB0D0E6-48E7-4154-866E-EB05B781066C}"/>
              </a:ext>
            </a:extLst>
          </p:cNvPr>
          <p:cNvPicPr/>
          <p:nvPr/>
        </p:nvPicPr>
        <p:blipFill>
          <a:blip r:embed="rId6"/>
          <a:stretch>
            <a:fillRect/>
          </a:stretch>
        </p:blipFill>
        <p:spPr>
          <a:xfrm>
            <a:off x="5644696" y="2338003"/>
            <a:ext cx="3184525" cy="2209800"/>
          </a:xfrm>
          <a:prstGeom prst="rect">
            <a:avLst/>
          </a:prstGeom>
        </p:spPr>
      </p:pic>
      <p:sp>
        <p:nvSpPr>
          <p:cNvPr id="3" name="TextBox 2">
            <a:extLst>
              <a:ext uri="{FF2B5EF4-FFF2-40B4-BE49-F238E27FC236}">
                <a16:creationId xmlns:a16="http://schemas.microsoft.com/office/drawing/2014/main" id="{F857F728-D8A1-4F6A-9FBE-1E5A00BF193E}"/>
              </a:ext>
            </a:extLst>
          </p:cNvPr>
          <p:cNvSpPr txBox="1"/>
          <p:nvPr/>
        </p:nvSpPr>
        <p:spPr>
          <a:xfrm>
            <a:off x="5834288" y="4532041"/>
            <a:ext cx="3153229" cy="400110"/>
          </a:xfrm>
          <a:prstGeom prst="rect">
            <a:avLst/>
          </a:prstGeom>
          <a:noFill/>
        </p:spPr>
        <p:txBody>
          <a:bodyPr wrap="square" rtlCol="0">
            <a:spAutoFit/>
          </a:bodyPr>
          <a:lstStyle/>
          <a:p>
            <a:r>
              <a:rPr lang="en-US" sz="1000" dirty="0"/>
              <a:t>Linear regression results in 170 um error. Manual micrometer the source? </a:t>
            </a:r>
          </a:p>
        </p:txBody>
      </p:sp>
    </p:spTree>
    <p:extLst>
      <p:ext uri="{BB962C8B-B14F-4D97-AF65-F5344CB8AC3E}">
        <p14:creationId xmlns:p14="http://schemas.microsoft.com/office/powerpoint/2010/main" val="1149044172"/>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6" name="Shape 26"/>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6</a:t>
            </a:fld>
            <a:endParaRPr lang="en-US" dirty="0"/>
          </a:p>
        </p:txBody>
      </p:sp>
      <p:sp>
        <p:nvSpPr>
          <p:cNvPr id="10" name="TextBox 9">
            <a:extLst>
              <a:ext uri="{FF2B5EF4-FFF2-40B4-BE49-F238E27FC236}">
                <a16:creationId xmlns:a16="http://schemas.microsoft.com/office/drawing/2014/main" id="{08E23956-5EE5-46CD-AFD0-C18FEB8A44F2}"/>
              </a:ext>
            </a:extLst>
          </p:cNvPr>
          <p:cNvSpPr txBox="1"/>
          <p:nvPr/>
        </p:nvSpPr>
        <p:spPr>
          <a:xfrm>
            <a:off x="631919" y="1662310"/>
            <a:ext cx="7768223" cy="2246769"/>
          </a:xfrm>
          <a:prstGeom prst="rect">
            <a:avLst/>
          </a:prstGeom>
          <a:noFill/>
        </p:spPr>
        <p:txBody>
          <a:bodyPr wrap="square" rtlCol="0">
            <a:spAutoFit/>
          </a:bodyPr>
          <a:lstStyle/>
          <a:p>
            <a:r>
              <a:rPr lang="en-US" dirty="0"/>
              <a:t>The main contributions of this work includes: </a:t>
            </a:r>
          </a:p>
          <a:p>
            <a:endParaRPr lang="en-US" dirty="0"/>
          </a:p>
          <a:p>
            <a:pPr marL="342900" indent="-342900">
              <a:buAutoNum type="arabicParenBoth"/>
            </a:pPr>
            <a:r>
              <a:rPr lang="en-US" dirty="0"/>
              <a:t>The design of an accurate automated interface allowing for a minimum dose exposure of 2  µs, not previously achieved in XF, with minimum sample delivery of 25 µl. </a:t>
            </a:r>
          </a:p>
          <a:p>
            <a:pPr marL="342900" indent="-342900">
              <a:buAutoNum type="arabicParenBoth"/>
            </a:pPr>
            <a:endParaRPr lang="en-US" dirty="0"/>
          </a:p>
          <a:p>
            <a:pPr marL="342900" indent="-342900">
              <a:buFontTx/>
              <a:buAutoNum type="arabicParenBoth"/>
            </a:pPr>
            <a:r>
              <a:rPr lang="en-US" dirty="0"/>
              <a:t>An automated technique to ensure precision alignment of the liquid jet and the X-ray within 170 microns. </a:t>
            </a:r>
          </a:p>
          <a:p>
            <a:endParaRPr lang="en-US" dirty="0"/>
          </a:p>
          <a:p>
            <a:r>
              <a:rPr lang="en-US" dirty="0"/>
              <a:t>These contributions yield a 50-fold reduction in experimental time, while minimizing sample volume ~ 10-fold, drastically reducing the resources needed to conduct the experiment. </a:t>
            </a:r>
          </a:p>
        </p:txBody>
      </p:sp>
      <p:sp>
        <p:nvSpPr>
          <p:cNvPr id="11" name="Shape 31">
            <a:extLst>
              <a:ext uri="{FF2B5EF4-FFF2-40B4-BE49-F238E27FC236}">
                <a16:creationId xmlns:a16="http://schemas.microsoft.com/office/drawing/2014/main" id="{E856B663-DE4D-41C3-8262-D26BB76387AF}"/>
              </a:ext>
            </a:extLst>
          </p:cNvPr>
          <p:cNvSpPr txBox="1">
            <a:spLocks/>
          </p:cNvSpPr>
          <p:nvPr/>
        </p:nvSpPr>
        <p:spPr>
          <a:xfrm>
            <a:off x="2810914" y="3596"/>
            <a:ext cx="5871600" cy="857400"/>
          </a:xfrm>
          <a:prstGeom prst="rect">
            <a:avLst/>
          </a:prstGeom>
          <a:noFill/>
          <a:ln w="12700" cap="flat" cmpd="sng" algn="ctr">
            <a:noFill/>
            <a:prstDash val="solid"/>
            <a:miter lim="800000"/>
          </a:ln>
        </p:spPr>
        <p:style>
          <a:lnRef idx="2">
            <a:schemeClr val="accent3"/>
          </a:lnRef>
          <a:fillRef idx="1">
            <a:schemeClr val="lt1"/>
          </a:fillRef>
          <a:effectRef idx="0">
            <a:schemeClr val="accent3"/>
          </a:effectRef>
          <a:fontRef idx="minor">
            <a:schemeClr val="dk1"/>
          </a:fontRef>
        </p:style>
        <p:txBody>
          <a:bodyPr vert="horz"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spcBef>
                <a:spcPts val="0"/>
              </a:spcBef>
            </a:pPr>
            <a:r>
              <a:rPr lang="en-US" sz="3600" dirty="0">
                <a:solidFill>
                  <a:schemeClr val="bg1"/>
                </a:solidFill>
              </a:rPr>
              <a:t>Contributions</a:t>
            </a:r>
            <a:endParaRPr lang="en" sz="3600" dirty="0">
              <a:solidFill>
                <a:schemeClr val="bg1"/>
              </a:solidFill>
            </a:endParaRPr>
          </a:p>
        </p:txBody>
      </p:sp>
      <p:sp>
        <p:nvSpPr>
          <p:cNvPr id="6" name="TextBox 5">
            <a:extLst>
              <a:ext uri="{FF2B5EF4-FFF2-40B4-BE49-F238E27FC236}">
                <a16:creationId xmlns:a16="http://schemas.microsoft.com/office/drawing/2014/main" id="{92CFE818-387F-2D4C-9B86-EC4D6E7F0DD6}"/>
              </a:ext>
            </a:extLst>
          </p:cNvPr>
          <p:cNvSpPr txBox="1"/>
          <p:nvPr/>
        </p:nvSpPr>
        <p:spPr>
          <a:xfrm>
            <a:off x="0" y="4825524"/>
            <a:ext cx="2646878" cy="246221"/>
          </a:xfrm>
          <a:prstGeom prst="rect">
            <a:avLst/>
          </a:prstGeom>
          <a:noFill/>
        </p:spPr>
        <p:txBody>
          <a:bodyPr wrap="none" rtlCol="0">
            <a:spAutoFit/>
          </a:bodyPr>
          <a:lstStyle/>
          <a:p>
            <a:r>
              <a:rPr lang="en-US" sz="1000" dirty="0">
                <a:solidFill>
                  <a:schemeClr val="bg1">
                    <a:lumMod val="65000"/>
                  </a:schemeClr>
                </a:solidFill>
              </a:rPr>
              <a:t>Electrical and Computer Engineering (ECE)</a:t>
            </a:r>
          </a:p>
        </p:txBody>
      </p:sp>
    </p:spTree>
    <p:extLst>
      <p:ext uri="{BB962C8B-B14F-4D97-AF65-F5344CB8AC3E}">
        <p14:creationId xmlns:p14="http://schemas.microsoft.com/office/powerpoint/2010/main" val="3062164328"/>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3" name="Shape 33"/>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7</a:t>
            </a:fld>
            <a:endParaRPr lang="en-US" dirty="0"/>
          </a:p>
        </p:txBody>
      </p:sp>
      <p:sp>
        <p:nvSpPr>
          <p:cNvPr id="31" name="Shape 31"/>
          <p:cNvSpPr txBox="1">
            <a:spLocks noGrp="1"/>
          </p:cNvSpPr>
          <p:nvPr>
            <p:ph type="title"/>
          </p:nvPr>
        </p:nvSpPr>
        <p:spPr>
          <a:xfrm>
            <a:off x="2810914" y="0"/>
            <a:ext cx="5871600" cy="857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25" tIns="91425" rIns="91425" bIns="91425" anchor="b" anchorCtr="0">
            <a:noAutofit/>
          </a:bodyPr>
          <a:lstStyle/>
          <a:p>
            <a:pPr algn="r">
              <a:spcBef>
                <a:spcPts val="0"/>
              </a:spcBef>
              <a:buNone/>
            </a:pPr>
            <a:r>
              <a:rPr lang="en-US" sz="3600" dirty="0">
                <a:solidFill>
                  <a:schemeClr val="bg1"/>
                </a:solidFill>
              </a:rPr>
              <a:t>Achievements</a:t>
            </a:r>
            <a:endParaRPr lang="en" sz="3600" dirty="0">
              <a:solidFill>
                <a:schemeClr val="bg1"/>
              </a:solidFill>
            </a:endParaRPr>
          </a:p>
        </p:txBody>
      </p:sp>
      <p:sp>
        <p:nvSpPr>
          <p:cNvPr id="20" name="TextBox 19">
            <a:extLst>
              <a:ext uri="{FF2B5EF4-FFF2-40B4-BE49-F238E27FC236}">
                <a16:creationId xmlns:a16="http://schemas.microsoft.com/office/drawing/2014/main" id="{ED4168A6-1C63-46AB-9899-16C384A68BB0}"/>
              </a:ext>
            </a:extLst>
          </p:cNvPr>
          <p:cNvSpPr txBox="1"/>
          <p:nvPr/>
        </p:nvSpPr>
        <p:spPr>
          <a:xfrm>
            <a:off x="6114576" y="4795679"/>
            <a:ext cx="2472003" cy="246221"/>
          </a:xfrm>
          <a:prstGeom prst="rect">
            <a:avLst/>
          </a:prstGeom>
          <a:noFill/>
        </p:spPr>
        <p:txBody>
          <a:bodyPr wrap="square" rtlCol="0">
            <a:spAutoFit/>
          </a:bodyPr>
          <a:lstStyle/>
          <a:p>
            <a:r>
              <a:rPr lang="en-US" sz="1000" dirty="0"/>
              <a:t>Images credit: Dr. </a:t>
            </a:r>
            <a:r>
              <a:rPr lang="en-US" sz="1000" dirty="0" err="1"/>
              <a:t>Sayan</a:t>
            </a:r>
            <a:r>
              <a:rPr lang="en-US" sz="1000" dirty="0"/>
              <a:t> Gupta</a:t>
            </a:r>
          </a:p>
        </p:txBody>
      </p:sp>
      <p:pic>
        <p:nvPicPr>
          <p:cNvPr id="13" name="Picture 12">
            <a:extLst>
              <a:ext uri="{FF2B5EF4-FFF2-40B4-BE49-F238E27FC236}">
                <a16:creationId xmlns:a16="http://schemas.microsoft.com/office/drawing/2014/main" id="{22B8E4B3-55DB-42AE-9A3F-41918CC981BF}"/>
              </a:ext>
            </a:extLst>
          </p:cNvPr>
          <p:cNvPicPr/>
          <p:nvPr/>
        </p:nvPicPr>
        <p:blipFill>
          <a:blip r:embed="rId4"/>
          <a:stretch>
            <a:fillRect/>
          </a:stretch>
        </p:blipFill>
        <p:spPr>
          <a:xfrm>
            <a:off x="221342" y="1165371"/>
            <a:ext cx="3386546" cy="2627176"/>
          </a:xfrm>
          <a:prstGeom prst="rect">
            <a:avLst/>
          </a:prstGeom>
        </p:spPr>
      </p:pic>
      <p:pic>
        <p:nvPicPr>
          <p:cNvPr id="14" name="Picture 13">
            <a:extLst>
              <a:ext uri="{FF2B5EF4-FFF2-40B4-BE49-F238E27FC236}">
                <a16:creationId xmlns:a16="http://schemas.microsoft.com/office/drawing/2014/main" id="{26360DC0-8537-4F22-A13F-0E2158A6CFC3}"/>
              </a:ext>
            </a:extLst>
          </p:cNvPr>
          <p:cNvPicPr/>
          <p:nvPr/>
        </p:nvPicPr>
        <p:blipFill>
          <a:blip r:embed="rId5"/>
          <a:stretch>
            <a:fillRect/>
          </a:stretch>
        </p:blipFill>
        <p:spPr>
          <a:xfrm>
            <a:off x="3607888" y="1329770"/>
            <a:ext cx="5486400" cy="2282190"/>
          </a:xfrm>
          <a:prstGeom prst="rect">
            <a:avLst/>
          </a:prstGeom>
        </p:spPr>
      </p:pic>
      <p:sp>
        <p:nvSpPr>
          <p:cNvPr id="5" name="TextBox 4">
            <a:extLst>
              <a:ext uri="{FF2B5EF4-FFF2-40B4-BE49-F238E27FC236}">
                <a16:creationId xmlns:a16="http://schemas.microsoft.com/office/drawing/2014/main" id="{D6E7DDB2-1705-4509-833B-067BEB6F2E88}"/>
              </a:ext>
            </a:extLst>
          </p:cNvPr>
          <p:cNvSpPr txBox="1"/>
          <p:nvPr/>
        </p:nvSpPr>
        <p:spPr>
          <a:xfrm>
            <a:off x="326571" y="3864877"/>
            <a:ext cx="3508829" cy="954107"/>
          </a:xfrm>
          <a:prstGeom prst="rect">
            <a:avLst/>
          </a:prstGeom>
          <a:noFill/>
        </p:spPr>
        <p:txBody>
          <a:bodyPr wrap="square" rtlCol="0">
            <a:spAutoFit/>
          </a:bodyPr>
          <a:lstStyle/>
          <a:p>
            <a:r>
              <a:rPr lang="en-US" dirty="0"/>
              <a:t>NSLS-II: Scavenging effects reduced in HEPES/Tris. This is a significant achievement due to the need for many proteins to be processed in these buffers.</a:t>
            </a:r>
          </a:p>
        </p:txBody>
      </p:sp>
      <p:sp>
        <p:nvSpPr>
          <p:cNvPr id="16" name="TextBox 15">
            <a:extLst>
              <a:ext uri="{FF2B5EF4-FFF2-40B4-BE49-F238E27FC236}">
                <a16:creationId xmlns:a16="http://schemas.microsoft.com/office/drawing/2014/main" id="{329118F2-7B37-4F1F-BAB5-F5864E043B59}"/>
              </a:ext>
            </a:extLst>
          </p:cNvPr>
          <p:cNvSpPr txBox="1"/>
          <p:nvPr/>
        </p:nvSpPr>
        <p:spPr>
          <a:xfrm>
            <a:off x="4753429" y="3891360"/>
            <a:ext cx="3508829" cy="738664"/>
          </a:xfrm>
          <a:prstGeom prst="rect">
            <a:avLst/>
          </a:prstGeom>
          <a:noFill/>
        </p:spPr>
        <p:txBody>
          <a:bodyPr wrap="square" rtlCol="0">
            <a:spAutoFit/>
          </a:bodyPr>
          <a:lstStyle/>
          <a:p>
            <a:r>
              <a:rPr lang="en-US" dirty="0"/>
              <a:t>ALS: Data analysis removing jet imaging anomaly and results in more accurate results.</a:t>
            </a:r>
          </a:p>
        </p:txBody>
      </p:sp>
      <p:sp>
        <p:nvSpPr>
          <p:cNvPr id="10" name="TextBox 9">
            <a:extLst>
              <a:ext uri="{FF2B5EF4-FFF2-40B4-BE49-F238E27FC236}">
                <a16:creationId xmlns:a16="http://schemas.microsoft.com/office/drawing/2014/main" id="{B3C3C4C3-1013-CC4D-9B38-CF33E739B60B}"/>
              </a:ext>
            </a:extLst>
          </p:cNvPr>
          <p:cNvSpPr txBox="1"/>
          <p:nvPr/>
        </p:nvSpPr>
        <p:spPr>
          <a:xfrm>
            <a:off x="0" y="4825524"/>
            <a:ext cx="2646878" cy="246221"/>
          </a:xfrm>
          <a:prstGeom prst="rect">
            <a:avLst/>
          </a:prstGeom>
          <a:noFill/>
        </p:spPr>
        <p:txBody>
          <a:bodyPr wrap="none" rtlCol="0">
            <a:spAutoFit/>
          </a:bodyPr>
          <a:lstStyle/>
          <a:p>
            <a:r>
              <a:rPr lang="en-US" sz="1000" dirty="0">
                <a:solidFill>
                  <a:schemeClr val="bg1">
                    <a:lumMod val="65000"/>
                  </a:schemeClr>
                </a:solidFill>
              </a:rPr>
              <a:t>Electrical and Computer Engineering (ECE)</a:t>
            </a:r>
          </a:p>
        </p:txBody>
      </p:sp>
    </p:spTree>
    <p:extLst>
      <p:ext uri="{BB962C8B-B14F-4D97-AF65-F5344CB8AC3E}">
        <p14:creationId xmlns:p14="http://schemas.microsoft.com/office/powerpoint/2010/main" val="2960835088"/>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3" name="Shape 33"/>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8</a:t>
            </a:fld>
            <a:endParaRPr lang="en-US" dirty="0"/>
          </a:p>
        </p:txBody>
      </p:sp>
      <p:sp>
        <p:nvSpPr>
          <p:cNvPr id="31" name="Shape 31"/>
          <p:cNvSpPr txBox="1">
            <a:spLocks noGrp="1"/>
          </p:cNvSpPr>
          <p:nvPr>
            <p:ph type="title"/>
          </p:nvPr>
        </p:nvSpPr>
        <p:spPr>
          <a:xfrm>
            <a:off x="2810914" y="0"/>
            <a:ext cx="5871600" cy="857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25" tIns="91425" rIns="91425" bIns="91425" anchor="b" anchorCtr="0">
            <a:noAutofit/>
          </a:bodyPr>
          <a:lstStyle/>
          <a:p>
            <a:pPr algn="r">
              <a:spcBef>
                <a:spcPts val="0"/>
              </a:spcBef>
              <a:buNone/>
            </a:pPr>
            <a:r>
              <a:rPr lang="en-US" sz="3600" dirty="0">
                <a:solidFill>
                  <a:schemeClr val="bg1"/>
                </a:solidFill>
              </a:rPr>
              <a:t>Acknowledgements</a:t>
            </a:r>
            <a:endParaRPr lang="en" sz="3600" dirty="0">
              <a:solidFill>
                <a:schemeClr val="bg1"/>
              </a:solidFill>
            </a:endParaRPr>
          </a:p>
        </p:txBody>
      </p:sp>
      <p:sp>
        <p:nvSpPr>
          <p:cNvPr id="4" name="TextBox 3">
            <a:extLst>
              <a:ext uri="{FF2B5EF4-FFF2-40B4-BE49-F238E27FC236}">
                <a16:creationId xmlns:a16="http://schemas.microsoft.com/office/drawing/2014/main" id="{11023D4C-84EE-4B92-9519-C3AE249CDBE2}"/>
              </a:ext>
            </a:extLst>
          </p:cNvPr>
          <p:cNvSpPr txBox="1"/>
          <p:nvPr/>
        </p:nvSpPr>
        <p:spPr>
          <a:xfrm>
            <a:off x="3098800" y="1625252"/>
            <a:ext cx="3287486" cy="2677656"/>
          </a:xfrm>
          <a:prstGeom prst="rect">
            <a:avLst/>
          </a:prstGeom>
          <a:noFill/>
        </p:spPr>
        <p:txBody>
          <a:bodyPr wrap="square" rtlCol="0">
            <a:spAutoFit/>
          </a:bodyPr>
          <a:lstStyle/>
          <a:p>
            <a:r>
              <a:rPr lang="en-US" dirty="0"/>
              <a:t>Advisor: Dr. Farid </a:t>
            </a:r>
            <a:r>
              <a:rPr lang="en-US" dirty="0" err="1"/>
              <a:t>Farahmand</a:t>
            </a:r>
            <a:endParaRPr lang="en-US" dirty="0"/>
          </a:p>
          <a:p>
            <a:endParaRPr lang="en-US" dirty="0"/>
          </a:p>
          <a:p>
            <a:r>
              <a:rPr lang="en-US" dirty="0"/>
              <a:t>Mentors/Industry Advisors:</a:t>
            </a:r>
          </a:p>
          <a:p>
            <a:r>
              <a:rPr lang="en-US" dirty="0"/>
              <a:t>Dr. </a:t>
            </a:r>
            <a:r>
              <a:rPr lang="en-US" dirty="0" err="1"/>
              <a:t>Sayan</a:t>
            </a:r>
            <a:r>
              <a:rPr lang="en-US" dirty="0"/>
              <a:t> Gupta &amp; Dr. Corie Ralston</a:t>
            </a:r>
          </a:p>
          <a:p>
            <a:endParaRPr lang="en-US" dirty="0"/>
          </a:p>
          <a:p>
            <a:r>
              <a:rPr lang="en-US" dirty="0"/>
              <a:t>Teammate: Brandon Russell</a:t>
            </a:r>
          </a:p>
          <a:p>
            <a:endParaRPr lang="en-US" dirty="0"/>
          </a:p>
          <a:p>
            <a:r>
              <a:rPr lang="en-US" dirty="0"/>
              <a:t>Committee: Dr. Mohammed Salem &amp; Dr. Sudhir Shrestha</a:t>
            </a:r>
          </a:p>
          <a:p>
            <a:endParaRPr lang="en-US" dirty="0"/>
          </a:p>
          <a:p>
            <a:r>
              <a:rPr lang="en-US" dirty="0"/>
              <a:t>Lawrence Berkeley Laboratory, ALS</a:t>
            </a:r>
          </a:p>
          <a:p>
            <a:endParaRPr lang="en-US" dirty="0"/>
          </a:p>
        </p:txBody>
      </p:sp>
      <p:sp>
        <p:nvSpPr>
          <p:cNvPr id="6" name="TextBox 5">
            <a:extLst>
              <a:ext uri="{FF2B5EF4-FFF2-40B4-BE49-F238E27FC236}">
                <a16:creationId xmlns:a16="http://schemas.microsoft.com/office/drawing/2014/main" id="{F118315A-CA55-B545-8AE1-91CDE7F1B6A0}"/>
              </a:ext>
            </a:extLst>
          </p:cNvPr>
          <p:cNvSpPr txBox="1"/>
          <p:nvPr/>
        </p:nvSpPr>
        <p:spPr>
          <a:xfrm>
            <a:off x="0" y="4825524"/>
            <a:ext cx="2646878" cy="246221"/>
          </a:xfrm>
          <a:prstGeom prst="rect">
            <a:avLst/>
          </a:prstGeom>
          <a:noFill/>
        </p:spPr>
        <p:txBody>
          <a:bodyPr wrap="none" rtlCol="0">
            <a:spAutoFit/>
          </a:bodyPr>
          <a:lstStyle/>
          <a:p>
            <a:r>
              <a:rPr lang="en-US" sz="1000" dirty="0">
                <a:solidFill>
                  <a:schemeClr val="bg1">
                    <a:lumMod val="65000"/>
                  </a:schemeClr>
                </a:solidFill>
              </a:rPr>
              <a:t>Electrical and Computer Engineering (ECE)</a:t>
            </a:r>
          </a:p>
        </p:txBody>
      </p:sp>
    </p:spTree>
    <p:extLst>
      <p:ext uri="{BB962C8B-B14F-4D97-AF65-F5344CB8AC3E}">
        <p14:creationId xmlns:p14="http://schemas.microsoft.com/office/powerpoint/2010/main" val="1900275355"/>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3" name="Shape 33"/>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9</a:t>
            </a:fld>
            <a:endParaRPr lang="en-US" dirty="0"/>
          </a:p>
        </p:txBody>
      </p:sp>
      <p:sp>
        <p:nvSpPr>
          <p:cNvPr id="31" name="Shape 31"/>
          <p:cNvSpPr txBox="1">
            <a:spLocks noGrp="1"/>
          </p:cNvSpPr>
          <p:nvPr>
            <p:ph type="title"/>
          </p:nvPr>
        </p:nvSpPr>
        <p:spPr>
          <a:xfrm>
            <a:off x="2810914" y="0"/>
            <a:ext cx="5871600" cy="857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25" tIns="91425" rIns="91425" bIns="91425" anchor="b" anchorCtr="0">
            <a:noAutofit/>
          </a:bodyPr>
          <a:lstStyle/>
          <a:p>
            <a:pPr algn="r">
              <a:spcBef>
                <a:spcPts val="0"/>
              </a:spcBef>
              <a:buNone/>
            </a:pPr>
            <a:r>
              <a:rPr lang="en-US" sz="3600" dirty="0">
                <a:solidFill>
                  <a:schemeClr val="bg1"/>
                </a:solidFill>
              </a:rPr>
              <a:t>References</a:t>
            </a:r>
            <a:endParaRPr lang="en" sz="3600" dirty="0">
              <a:solidFill>
                <a:schemeClr val="bg1"/>
              </a:solidFill>
            </a:endParaRPr>
          </a:p>
        </p:txBody>
      </p:sp>
      <p:sp>
        <p:nvSpPr>
          <p:cNvPr id="3" name="TextBox 2">
            <a:extLst>
              <a:ext uri="{FF2B5EF4-FFF2-40B4-BE49-F238E27FC236}">
                <a16:creationId xmlns:a16="http://schemas.microsoft.com/office/drawing/2014/main" id="{162219E3-6D64-4491-B077-06EFD1186CF1}"/>
              </a:ext>
            </a:extLst>
          </p:cNvPr>
          <p:cNvSpPr txBox="1"/>
          <p:nvPr/>
        </p:nvSpPr>
        <p:spPr>
          <a:xfrm>
            <a:off x="-32657" y="1047821"/>
            <a:ext cx="4386944" cy="3908762"/>
          </a:xfrm>
          <a:prstGeom prst="rect">
            <a:avLst/>
          </a:prstGeom>
          <a:noFill/>
        </p:spPr>
        <p:txBody>
          <a:bodyPr wrap="square" rtlCol="0">
            <a:spAutoFit/>
          </a:bodyPr>
          <a:lstStyle/>
          <a:p>
            <a:r>
              <a:rPr lang="en-US" sz="800" dirty="0"/>
              <a:t>1. Galas, D., &amp; Schmitz, A. (1978). </a:t>
            </a:r>
            <a:r>
              <a:rPr lang="en-US" sz="800" dirty="0" err="1"/>
              <a:t>DNAase</a:t>
            </a:r>
            <a:r>
              <a:rPr lang="en-US" sz="800" dirty="0"/>
              <a:t> </a:t>
            </a:r>
            <a:r>
              <a:rPr lang="en-US" sz="800" dirty="0" err="1"/>
              <a:t>footprinting</a:t>
            </a:r>
            <a:r>
              <a:rPr lang="en-US" sz="800" dirty="0"/>
              <a:t>: a simple method for the detection of protein-DNA binding specificity. Nucleic Acids Research, 5(9), 3157-3170.</a:t>
            </a:r>
          </a:p>
          <a:p>
            <a:endParaRPr lang="en-US" sz="800" dirty="0"/>
          </a:p>
          <a:p>
            <a:r>
              <a:rPr lang="en-US" sz="800" dirty="0"/>
              <a:t>2. Tullius, T., &amp; </a:t>
            </a:r>
            <a:r>
              <a:rPr lang="en-US" sz="800" dirty="0" err="1"/>
              <a:t>Dombroski</a:t>
            </a:r>
            <a:r>
              <a:rPr lang="en-US" sz="800" dirty="0"/>
              <a:t>, B. (1986). Hydroxyl radical "</a:t>
            </a:r>
            <a:r>
              <a:rPr lang="en-US" sz="800" dirty="0" err="1"/>
              <a:t>footprinting</a:t>
            </a:r>
            <a:r>
              <a:rPr lang="en-US" sz="800" dirty="0"/>
              <a:t>": High-resolution information about DNA-protein contacts and application to X repressor and </a:t>
            </a:r>
            <a:r>
              <a:rPr lang="en-US" sz="800" dirty="0" err="1"/>
              <a:t>Cro</a:t>
            </a:r>
            <a:r>
              <a:rPr lang="en-US" sz="800" dirty="0"/>
              <a:t> protein. Proc. Natl. Acad. Sci. USA, 83, 5469-5473.</a:t>
            </a:r>
          </a:p>
          <a:p>
            <a:endParaRPr lang="en-US" sz="800" dirty="0"/>
          </a:p>
          <a:p>
            <a:r>
              <a:rPr lang="en-US" sz="800" dirty="0"/>
              <a:t>3. </a:t>
            </a:r>
            <a:r>
              <a:rPr lang="en-US" sz="800" dirty="0" err="1"/>
              <a:t>Sclavi</a:t>
            </a:r>
            <a:r>
              <a:rPr lang="en-US" sz="800" dirty="0"/>
              <a:t>, B., Woodson, S., Sullivan, M., Chance, M., &amp; </a:t>
            </a:r>
            <a:r>
              <a:rPr lang="en-US" sz="800" dirty="0" err="1"/>
              <a:t>Brenowitz</a:t>
            </a:r>
            <a:r>
              <a:rPr lang="en-US" sz="800" dirty="0"/>
              <a:t>, M. (1998). Following the folding of RNA with time-resolved synchrotron X-ray </a:t>
            </a:r>
            <a:r>
              <a:rPr lang="en-US" sz="800" dirty="0" err="1"/>
              <a:t>footprinting</a:t>
            </a:r>
            <a:r>
              <a:rPr lang="en-US" sz="800" dirty="0"/>
              <a:t>. Methods in Enzymology, 295, 379-402.</a:t>
            </a:r>
          </a:p>
          <a:p>
            <a:endParaRPr lang="en-US" sz="800" dirty="0"/>
          </a:p>
          <a:p>
            <a:r>
              <a:rPr lang="en-US" sz="800" dirty="0"/>
              <a:t>4. </a:t>
            </a:r>
            <a:r>
              <a:rPr lang="en-US" sz="800" dirty="0" err="1"/>
              <a:t>Maleknia</a:t>
            </a:r>
            <a:r>
              <a:rPr lang="en-US" sz="800" dirty="0"/>
              <a:t>, S., </a:t>
            </a:r>
            <a:r>
              <a:rPr lang="en-US" sz="800" dirty="0" err="1"/>
              <a:t>Brenowitz</a:t>
            </a:r>
            <a:r>
              <a:rPr lang="en-US" sz="800" dirty="0"/>
              <a:t>, M., &amp; Chance, M. (1999). Millisecond radiolytic modification of peptides by synchrotron X-rays identified by mass spectrometry. Analytical Chemistry, 15(71), 3965-3973.</a:t>
            </a:r>
          </a:p>
          <a:p>
            <a:endParaRPr lang="en-US" sz="800" dirty="0"/>
          </a:p>
          <a:p>
            <a:r>
              <a:rPr lang="en-US" sz="800" dirty="0"/>
              <a:t>5. Gupta, S., Sullivan, M., Toomey, J., </a:t>
            </a:r>
            <a:r>
              <a:rPr lang="en-US" sz="800" dirty="0" err="1"/>
              <a:t>Kiselar</a:t>
            </a:r>
            <a:r>
              <a:rPr lang="en-US" sz="800" dirty="0"/>
              <a:t>, J., &amp; Chance, M. (2007). The Beamline X28C of the Center for Synchrotron Biosciences: a national resource for biomolecular structure and dynamics experiments using synchrotron </a:t>
            </a:r>
            <a:r>
              <a:rPr lang="en-US" sz="800" dirty="0" err="1"/>
              <a:t>footprinting</a:t>
            </a:r>
            <a:r>
              <a:rPr lang="en-US" sz="800" dirty="0"/>
              <a:t>. Journal of Synchrotron Radiation, 14(Pt 3), 233-243.</a:t>
            </a:r>
          </a:p>
          <a:p>
            <a:endParaRPr lang="en-US" sz="800" dirty="0"/>
          </a:p>
          <a:p>
            <a:r>
              <a:rPr lang="en-US" sz="800" dirty="0"/>
              <a:t>6. Gupta, S., </a:t>
            </a:r>
            <a:r>
              <a:rPr lang="en-US" sz="800" dirty="0" err="1"/>
              <a:t>Celestre</a:t>
            </a:r>
            <a:r>
              <a:rPr lang="en-US" sz="800" dirty="0"/>
              <a:t>, R., </a:t>
            </a:r>
            <a:r>
              <a:rPr lang="en-US" sz="800" dirty="0" err="1"/>
              <a:t>Petzold</a:t>
            </a:r>
            <a:r>
              <a:rPr lang="en-US" sz="800" dirty="0"/>
              <a:t>, C., Chance, M., &amp; Ralston, C. (2014). Development of a microsecond X-ray </a:t>
            </a:r>
            <a:r>
              <a:rPr lang="en-US" sz="800" dirty="0" err="1"/>
              <a:t>footprinting</a:t>
            </a:r>
            <a:r>
              <a:rPr lang="en-US" sz="800" dirty="0"/>
              <a:t> facility at the Advanced Light Source. Journal of Synchrotron Radiation, 21(4), 690-699.</a:t>
            </a:r>
          </a:p>
          <a:p>
            <a:endParaRPr lang="en-US" sz="800" dirty="0"/>
          </a:p>
          <a:p>
            <a:r>
              <a:rPr lang="en-US" sz="800" dirty="0"/>
              <a:t>7. Morton, S., Gupta, S., </a:t>
            </a:r>
            <a:r>
              <a:rPr lang="en-US" sz="800" dirty="0" err="1"/>
              <a:t>Petzold</a:t>
            </a:r>
            <a:r>
              <a:rPr lang="en-US" sz="800" dirty="0"/>
              <a:t>, C., &amp; Ralston, C*. (2019). Recent Advances in X-Ray Hydroxyl Radical </a:t>
            </a:r>
            <a:r>
              <a:rPr lang="en-US" sz="800" dirty="0" err="1"/>
              <a:t>Footprinting</a:t>
            </a:r>
            <a:r>
              <a:rPr lang="en-US" sz="800" dirty="0"/>
              <a:t> at the Advanced Light Source Synchrotron. Protein &amp; Peptide Letters, 26(1).</a:t>
            </a:r>
          </a:p>
          <a:p>
            <a:endParaRPr lang="en-US" sz="800" dirty="0"/>
          </a:p>
          <a:p>
            <a:r>
              <a:rPr lang="en-US" sz="800" dirty="0"/>
              <a:t>8. Gupta, S., Chen, Y., </a:t>
            </a:r>
            <a:r>
              <a:rPr lang="en-US" sz="800" dirty="0" err="1"/>
              <a:t>Petzold</a:t>
            </a:r>
            <a:r>
              <a:rPr lang="en-US" sz="800" dirty="0"/>
              <a:t>, C., </a:t>
            </a:r>
            <a:r>
              <a:rPr lang="en-US" sz="800" dirty="0" err="1"/>
              <a:t>DePonte</a:t>
            </a:r>
            <a:r>
              <a:rPr lang="en-US" sz="800" dirty="0"/>
              <a:t>, D., &amp; Ralston, C. (2019). Development of Container Free Sample Exposure for Synchrotron X-ray </a:t>
            </a:r>
            <a:r>
              <a:rPr lang="en-US" sz="800" dirty="0" err="1"/>
              <a:t>Footprinting</a:t>
            </a:r>
            <a:r>
              <a:rPr lang="en-US" sz="800" dirty="0"/>
              <a:t>. Analytical Chemistry, 92(1), 1565-1573.</a:t>
            </a:r>
          </a:p>
        </p:txBody>
      </p:sp>
      <p:sp>
        <p:nvSpPr>
          <p:cNvPr id="5" name="TextBox 4">
            <a:extLst>
              <a:ext uri="{FF2B5EF4-FFF2-40B4-BE49-F238E27FC236}">
                <a16:creationId xmlns:a16="http://schemas.microsoft.com/office/drawing/2014/main" id="{5C93EB61-1BF6-4257-AF0E-F2202C3B2149}"/>
              </a:ext>
            </a:extLst>
          </p:cNvPr>
          <p:cNvSpPr txBox="1"/>
          <p:nvPr/>
        </p:nvSpPr>
        <p:spPr>
          <a:xfrm>
            <a:off x="4572000" y="1047821"/>
            <a:ext cx="4416880" cy="4154984"/>
          </a:xfrm>
          <a:prstGeom prst="rect">
            <a:avLst/>
          </a:prstGeom>
          <a:noFill/>
        </p:spPr>
        <p:txBody>
          <a:bodyPr wrap="square" rtlCol="0">
            <a:spAutoFit/>
          </a:bodyPr>
          <a:lstStyle/>
          <a:p>
            <a:r>
              <a:rPr lang="en-US" sz="800"/>
              <a:t>9. 17-BM “XFP”, National Synchrotron Light Source II, Brookhaven National Laboratory. (n.d.). Retrieved from  https://www.bnl.gov/ps/beamlines/beamline. php?r=17-BM</a:t>
            </a:r>
          </a:p>
          <a:p>
            <a:endParaRPr lang="en-US" sz="800"/>
          </a:p>
          <a:p>
            <a:r>
              <a:rPr lang="en-US" sz="800"/>
              <a:t>10. Beamline 3.2.1, Advanced Light Source, Berkeley Lab. (n.d.). Retrieved from https://als.lbl.gov/beamlines/3-2-1/</a:t>
            </a:r>
          </a:p>
          <a:p>
            <a:endParaRPr lang="en-US" sz="800"/>
          </a:p>
          <a:p>
            <a:r>
              <a:rPr lang="en-US" sz="800"/>
              <a:t>11. Garg, B., &amp; Sharma, G.K. (2016). A quality-aware Energy-scalable Gaussian Smoothing Filter for image processing applications. Microprocessors and Microsystems, 45(A), 1-9.</a:t>
            </a:r>
          </a:p>
          <a:p>
            <a:endParaRPr lang="en-US" sz="800"/>
          </a:p>
          <a:p>
            <a:r>
              <a:rPr lang="en-US" sz="800"/>
              <a:t>12. Khan, Y., Ahmed, F., &amp; Khan S. (2013). Situation recognition using image moments and recurrent neural networks. Neural Computing and Applications, 24, 1519-1529.</a:t>
            </a:r>
          </a:p>
          <a:p>
            <a:endParaRPr lang="en-US" sz="800"/>
          </a:p>
          <a:p>
            <a:r>
              <a:rPr lang="en-US" sz="800"/>
              <a:t>13. Belkasim S.O., Shridhar M., &amp; Ahmadi M. (1991). Pattern recognition with moment invariants. A comparative study and new Results. Pattern Recognition 24(12):1117–1138</a:t>
            </a:r>
          </a:p>
          <a:p>
            <a:endParaRPr lang="en-US" sz="800"/>
          </a:p>
          <a:p>
            <a:r>
              <a:rPr lang="en-US" sz="800"/>
              <a:t>14. Dudani S.A., Breeding K.J., &amp; McGhee R.B. (1977) Aircraft identification by moment invariants. IEEE Transactions on Computers, C-26(1):39–46</a:t>
            </a:r>
          </a:p>
          <a:p>
            <a:endParaRPr lang="en-US" sz="800"/>
          </a:p>
          <a:p>
            <a:r>
              <a:rPr lang="en-US" sz="800"/>
              <a:t>15. Canny Edge Detection. (2013). Retrieved from https://opencv-python-tutroals.readthedocs.io/en/latest/py_tutorials/py_imgproc/py_canny/py_canny.html</a:t>
            </a:r>
          </a:p>
          <a:p>
            <a:endParaRPr lang="en-US" sz="800"/>
          </a:p>
          <a:p>
            <a:r>
              <a:rPr lang="en-US" sz="800"/>
              <a:t>16. Sahir, S. (2019). Canny Edge Detection Step by Step in Python — Computer Vision. Retrieved from https://towardsdatascience.com/canny-edge-detection-step-by-step-in-python-computer-vision-b49c3a2d8123</a:t>
            </a:r>
          </a:p>
          <a:p>
            <a:endParaRPr lang="en-US" sz="800"/>
          </a:p>
          <a:p>
            <a:r>
              <a:rPr lang="en-US" sz="800"/>
              <a:t>17. Hough Line Transform. (2013). Retrieved from https://opencv-python-tutroals.readthedocs.io/en/latest/py_tutorials/py_imgproc/py_houghlines/py_houghlines.html#probabilistic-hough-transform</a:t>
            </a:r>
          </a:p>
          <a:p>
            <a:endParaRPr lang="en-US" sz="800"/>
          </a:p>
          <a:p>
            <a:r>
              <a:rPr lang="en-US" sz="800"/>
              <a:t>18. Gupta, S., Rosi, M., Russell, B., Costello, S., Chen, Y., Petzold, C., DePonte, D., Farahmand, F., &amp; Ralston, C. (2020). Development of Automated Liquid-jet Sample Delivery for Single-digit Microsecond X-ray Radiolytic Labeling for Protein Structural Analysis. Unpublished manuscript.</a:t>
            </a:r>
            <a:endParaRPr lang="en-US" sz="800" dirty="0"/>
          </a:p>
        </p:txBody>
      </p:sp>
      <p:sp>
        <p:nvSpPr>
          <p:cNvPr id="7" name="TextBox 6">
            <a:extLst>
              <a:ext uri="{FF2B5EF4-FFF2-40B4-BE49-F238E27FC236}">
                <a16:creationId xmlns:a16="http://schemas.microsoft.com/office/drawing/2014/main" id="{B14FF9A4-FE34-B94D-860C-253017407BC0}"/>
              </a:ext>
            </a:extLst>
          </p:cNvPr>
          <p:cNvSpPr txBox="1"/>
          <p:nvPr/>
        </p:nvSpPr>
        <p:spPr>
          <a:xfrm>
            <a:off x="0" y="4825524"/>
            <a:ext cx="2646878" cy="246221"/>
          </a:xfrm>
          <a:prstGeom prst="rect">
            <a:avLst/>
          </a:prstGeom>
          <a:noFill/>
        </p:spPr>
        <p:txBody>
          <a:bodyPr wrap="none" rtlCol="0">
            <a:spAutoFit/>
          </a:bodyPr>
          <a:lstStyle/>
          <a:p>
            <a:r>
              <a:rPr lang="en-US" sz="1000" dirty="0">
                <a:solidFill>
                  <a:schemeClr val="bg1">
                    <a:lumMod val="65000"/>
                  </a:schemeClr>
                </a:solidFill>
              </a:rPr>
              <a:t>Electrical and Computer Engineering (ECE)</a:t>
            </a:r>
          </a:p>
        </p:txBody>
      </p:sp>
    </p:spTree>
    <p:extLst>
      <p:ext uri="{BB962C8B-B14F-4D97-AF65-F5344CB8AC3E}">
        <p14:creationId xmlns:p14="http://schemas.microsoft.com/office/powerpoint/2010/main" val="268489005"/>
      </p:ext>
    </p:extLst>
  </p:cSld>
  <p:clrMapOvr>
    <a:masterClrMapping/>
  </p:clrMapOvr>
  <p:transition spd="slow">
    <p:cut/>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8309</TotalTime>
  <Words>1254</Words>
  <Application>Microsoft Macintosh PowerPoint</Application>
  <PresentationFormat>On-screen Show (16:9)</PresentationFormat>
  <Paragraphs>117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Palatino Linotype</vt:lpstr>
      <vt:lpstr>Custom Design</vt:lpstr>
      <vt:lpstr>Title  Your Name, Academic Advisor name, Industry advisor name 24 APR 2020 Thesis or Project?   Submitted in partial fulfillment of the requirement for the degree of  Master of Science in Electrical and Computer Engineering </vt:lpstr>
      <vt:lpstr>Overview</vt:lpstr>
      <vt:lpstr>Background</vt:lpstr>
      <vt:lpstr>Results</vt:lpstr>
      <vt:lpstr>Jet Center</vt:lpstr>
      <vt:lpstr>PowerPoint Presentation</vt:lpstr>
      <vt:lpstr>Achievements</vt:lpstr>
      <vt:lpstr>Acknowledgements</vt:lpstr>
      <vt:lpstr>References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Laundry Now</dc:title>
  <dc:subject/>
  <dc:creator>russe_000</dc:creator>
  <cp:keywords/>
  <dc:description/>
  <cp:lastModifiedBy>Farid Agha</cp:lastModifiedBy>
  <cp:revision>66</cp:revision>
  <dcterms:modified xsi:type="dcterms:W3CDTF">2021-11-29T17:16:15Z</dcterms:modified>
  <cp:category/>
</cp:coreProperties>
</file>